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64" r:id="rId6"/>
    <p:sldId id="265" r:id="rId7"/>
    <p:sldId id="267" r:id="rId8"/>
    <p:sldId id="262" r:id="rId9"/>
    <p:sldId id="260" r:id="rId10"/>
    <p:sldId id="261" r:id="rId11"/>
    <p:sldId id="263" r:id="rId12"/>
    <p:sldId id="27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F0D97-59CB-43F5-84AE-656B59C94C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184B120-95BE-466F-B00C-45F3A949992B}">
      <dgm:prSet phldrT="[Tekst]"/>
      <dgm:spPr/>
      <dgm:t>
        <a:bodyPr/>
        <a:lstStyle/>
        <a:p>
          <a:r>
            <a:rPr lang="nl-NL" dirty="0"/>
            <a:t>Opwarming van de aarde</a:t>
          </a:r>
        </a:p>
      </dgm:t>
    </dgm:pt>
    <dgm:pt modelId="{15906931-204A-4702-A14B-BABE4456D0B9}" type="parTrans" cxnId="{A076F0CD-7C4C-4EC2-BC01-BF741D19E09C}">
      <dgm:prSet/>
      <dgm:spPr/>
      <dgm:t>
        <a:bodyPr/>
        <a:lstStyle/>
        <a:p>
          <a:endParaRPr lang="nl-NL"/>
        </a:p>
      </dgm:t>
    </dgm:pt>
    <dgm:pt modelId="{2EDA5F38-C5CB-4D5F-A471-45C4F57BB653}" type="sibTrans" cxnId="{A076F0CD-7C4C-4EC2-BC01-BF741D19E09C}">
      <dgm:prSet/>
      <dgm:spPr/>
      <dgm:t>
        <a:bodyPr/>
        <a:lstStyle/>
        <a:p>
          <a:endParaRPr lang="nl-NL"/>
        </a:p>
      </dgm:t>
    </dgm:pt>
    <dgm:pt modelId="{F35C654B-7FA1-4020-B0BC-CBDE2713F72A}">
      <dgm:prSet phldrT="[Tekst]"/>
      <dgm:spPr/>
      <dgm:t>
        <a:bodyPr/>
        <a:lstStyle/>
        <a:p>
          <a:r>
            <a:rPr lang="nl-NL" dirty="0"/>
            <a:t>IJskappen smelten</a:t>
          </a:r>
        </a:p>
      </dgm:t>
    </dgm:pt>
    <dgm:pt modelId="{3C946881-A5D8-42C5-AAE0-7EE14B25FE63}" type="parTrans" cxnId="{06F1D41C-F927-4D15-9533-6F0BE07A4E11}">
      <dgm:prSet/>
      <dgm:spPr/>
      <dgm:t>
        <a:bodyPr/>
        <a:lstStyle/>
        <a:p>
          <a:endParaRPr lang="nl-NL"/>
        </a:p>
      </dgm:t>
    </dgm:pt>
    <dgm:pt modelId="{19CB2FFD-E46A-4505-BF32-F28BE6ABE723}" type="sibTrans" cxnId="{06F1D41C-F927-4D15-9533-6F0BE07A4E11}">
      <dgm:prSet/>
      <dgm:spPr/>
      <dgm:t>
        <a:bodyPr/>
        <a:lstStyle/>
        <a:p>
          <a:endParaRPr lang="nl-NL"/>
        </a:p>
      </dgm:t>
    </dgm:pt>
    <dgm:pt modelId="{C0416555-F5B1-492B-A92C-75355946B857}">
      <dgm:prSet phldrT="[Tekst]"/>
      <dgm:spPr/>
      <dgm:t>
        <a:bodyPr/>
        <a:lstStyle/>
        <a:p>
          <a:r>
            <a:rPr lang="nl-NL" dirty="0"/>
            <a:t>Zeewaterspiegel stijgt</a:t>
          </a:r>
        </a:p>
      </dgm:t>
    </dgm:pt>
    <dgm:pt modelId="{4CB04E59-8AE8-410E-9CAF-3FBC2AD6E772}" type="parTrans" cxnId="{A8570A0E-2FD3-4346-8841-80AF239531CB}">
      <dgm:prSet/>
      <dgm:spPr/>
      <dgm:t>
        <a:bodyPr/>
        <a:lstStyle/>
        <a:p>
          <a:endParaRPr lang="nl-NL"/>
        </a:p>
      </dgm:t>
    </dgm:pt>
    <dgm:pt modelId="{B01C15B7-DEBD-4A65-8381-9E18A225E9FD}" type="sibTrans" cxnId="{A8570A0E-2FD3-4346-8841-80AF239531CB}">
      <dgm:prSet/>
      <dgm:spPr/>
      <dgm:t>
        <a:bodyPr/>
        <a:lstStyle/>
        <a:p>
          <a:endParaRPr lang="nl-NL"/>
        </a:p>
      </dgm:t>
    </dgm:pt>
    <dgm:pt modelId="{5775A094-A93C-4865-B378-17429FFB3C57}" type="pres">
      <dgm:prSet presAssocID="{AFFF0D97-59CB-43F5-84AE-656B59C94C68}" presName="Name0" presStyleCnt="0">
        <dgm:presLayoutVars>
          <dgm:dir/>
          <dgm:animLvl val="lvl"/>
          <dgm:resizeHandles val="exact"/>
        </dgm:presLayoutVars>
      </dgm:prSet>
      <dgm:spPr/>
    </dgm:pt>
    <dgm:pt modelId="{B41B3FBC-A3A2-4447-8018-FF54121EF3B2}" type="pres">
      <dgm:prSet presAssocID="{9184B120-95BE-466F-B00C-45F3A949992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C4DCD73-ECD7-431A-A1D4-C0B212EE684A}" type="pres">
      <dgm:prSet presAssocID="{2EDA5F38-C5CB-4D5F-A471-45C4F57BB653}" presName="parTxOnlySpace" presStyleCnt="0"/>
      <dgm:spPr/>
    </dgm:pt>
    <dgm:pt modelId="{F5726E03-1A8F-4EEB-A366-D47DA1B1AFFC}" type="pres">
      <dgm:prSet presAssocID="{F35C654B-7FA1-4020-B0BC-CBDE2713F72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97BC2B2-B1AF-4411-9402-743FA79BD1F9}" type="pres">
      <dgm:prSet presAssocID="{19CB2FFD-E46A-4505-BF32-F28BE6ABE723}" presName="parTxOnlySpace" presStyleCnt="0"/>
      <dgm:spPr/>
    </dgm:pt>
    <dgm:pt modelId="{D51679E8-CD05-4829-9173-7D7A75CB8090}" type="pres">
      <dgm:prSet presAssocID="{C0416555-F5B1-492B-A92C-75355946B85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C984905-266B-4E40-9631-3177F7C9DA93}" type="presOf" srcId="{C0416555-F5B1-492B-A92C-75355946B857}" destId="{D51679E8-CD05-4829-9173-7D7A75CB8090}" srcOrd="0" destOrd="0" presId="urn:microsoft.com/office/officeart/2005/8/layout/chevron1"/>
    <dgm:cxn modelId="{685F9EA9-CE6A-4086-9F35-B804AAD079FB}" type="presOf" srcId="{F35C654B-7FA1-4020-B0BC-CBDE2713F72A}" destId="{F5726E03-1A8F-4EEB-A366-D47DA1B1AFFC}" srcOrd="0" destOrd="0" presId="urn:microsoft.com/office/officeart/2005/8/layout/chevron1"/>
    <dgm:cxn modelId="{06F1D41C-F927-4D15-9533-6F0BE07A4E11}" srcId="{AFFF0D97-59CB-43F5-84AE-656B59C94C68}" destId="{F35C654B-7FA1-4020-B0BC-CBDE2713F72A}" srcOrd="1" destOrd="0" parTransId="{3C946881-A5D8-42C5-AAE0-7EE14B25FE63}" sibTransId="{19CB2FFD-E46A-4505-BF32-F28BE6ABE723}"/>
    <dgm:cxn modelId="{EA9F880E-6902-406D-AA5D-1A78B6389B5B}" type="presOf" srcId="{9184B120-95BE-466F-B00C-45F3A949992B}" destId="{B41B3FBC-A3A2-4447-8018-FF54121EF3B2}" srcOrd="0" destOrd="0" presId="urn:microsoft.com/office/officeart/2005/8/layout/chevron1"/>
    <dgm:cxn modelId="{A8570A0E-2FD3-4346-8841-80AF239531CB}" srcId="{AFFF0D97-59CB-43F5-84AE-656B59C94C68}" destId="{C0416555-F5B1-492B-A92C-75355946B857}" srcOrd="2" destOrd="0" parTransId="{4CB04E59-8AE8-410E-9CAF-3FBC2AD6E772}" sibTransId="{B01C15B7-DEBD-4A65-8381-9E18A225E9FD}"/>
    <dgm:cxn modelId="{A076F0CD-7C4C-4EC2-BC01-BF741D19E09C}" srcId="{AFFF0D97-59CB-43F5-84AE-656B59C94C68}" destId="{9184B120-95BE-466F-B00C-45F3A949992B}" srcOrd="0" destOrd="0" parTransId="{15906931-204A-4702-A14B-BABE4456D0B9}" sibTransId="{2EDA5F38-C5CB-4D5F-A471-45C4F57BB653}"/>
    <dgm:cxn modelId="{B0432E86-C47F-4E3C-B222-80C8878FF6C0}" type="presOf" srcId="{AFFF0D97-59CB-43F5-84AE-656B59C94C68}" destId="{5775A094-A93C-4865-B378-17429FFB3C57}" srcOrd="0" destOrd="0" presId="urn:microsoft.com/office/officeart/2005/8/layout/chevron1"/>
    <dgm:cxn modelId="{8F6D153D-DF29-49F8-A11B-C21C001024DB}" type="presParOf" srcId="{5775A094-A93C-4865-B378-17429FFB3C57}" destId="{B41B3FBC-A3A2-4447-8018-FF54121EF3B2}" srcOrd="0" destOrd="0" presId="urn:microsoft.com/office/officeart/2005/8/layout/chevron1"/>
    <dgm:cxn modelId="{77BAE04F-5DEA-4FB8-B83E-4E5336CD0710}" type="presParOf" srcId="{5775A094-A93C-4865-B378-17429FFB3C57}" destId="{4C4DCD73-ECD7-431A-A1D4-C0B212EE684A}" srcOrd="1" destOrd="0" presId="urn:microsoft.com/office/officeart/2005/8/layout/chevron1"/>
    <dgm:cxn modelId="{1DDD415B-1584-4ED8-9E11-AD21E0A49C61}" type="presParOf" srcId="{5775A094-A93C-4865-B378-17429FFB3C57}" destId="{F5726E03-1A8F-4EEB-A366-D47DA1B1AFFC}" srcOrd="2" destOrd="0" presId="urn:microsoft.com/office/officeart/2005/8/layout/chevron1"/>
    <dgm:cxn modelId="{3F502115-A967-4CC8-B5C3-CDD91A1761D4}" type="presParOf" srcId="{5775A094-A93C-4865-B378-17429FFB3C57}" destId="{D97BC2B2-B1AF-4411-9402-743FA79BD1F9}" srcOrd="3" destOrd="0" presId="urn:microsoft.com/office/officeart/2005/8/layout/chevron1"/>
    <dgm:cxn modelId="{54DB5D41-569C-4270-8907-5EA995D49648}" type="presParOf" srcId="{5775A094-A93C-4865-B378-17429FFB3C57}" destId="{D51679E8-CD05-4829-9173-7D7A75CB809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B3FBC-A3A2-4447-8018-FF54121EF3B2}">
      <dsp:nvSpPr>
        <dsp:cNvPr id="0" name=""/>
        <dsp:cNvSpPr/>
      </dsp:nvSpPr>
      <dsp:spPr>
        <a:xfrm>
          <a:off x="2177" y="1850548"/>
          <a:ext cx="2653405" cy="1061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Opwarming van de aarde</a:t>
          </a:r>
        </a:p>
      </dsp:txBody>
      <dsp:txXfrm>
        <a:off x="532858" y="1850548"/>
        <a:ext cx="1592043" cy="1061362"/>
      </dsp:txXfrm>
    </dsp:sp>
    <dsp:sp modelId="{F5726E03-1A8F-4EEB-A366-D47DA1B1AFFC}">
      <dsp:nvSpPr>
        <dsp:cNvPr id="0" name=""/>
        <dsp:cNvSpPr/>
      </dsp:nvSpPr>
      <dsp:spPr>
        <a:xfrm>
          <a:off x="2390243" y="1850548"/>
          <a:ext cx="2653405" cy="1061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IJskappen smelten</a:t>
          </a:r>
        </a:p>
      </dsp:txBody>
      <dsp:txXfrm>
        <a:off x="2920924" y="1850548"/>
        <a:ext cx="1592043" cy="1061362"/>
      </dsp:txXfrm>
    </dsp:sp>
    <dsp:sp modelId="{D51679E8-CD05-4829-9173-7D7A75CB8090}">
      <dsp:nvSpPr>
        <dsp:cNvPr id="0" name=""/>
        <dsp:cNvSpPr/>
      </dsp:nvSpPr>
      <dsp:spPr>
        <a:xfrm>
          <a:off x="4778308" y="1850548"/>
          <a:ext cx="2653405" cy="1061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Zeewaterspiegel stijgt</a:t>
          </a:r>
        </a:p>
      </dsp:txBody>
      <dsp:txXfrm>
        <a:off x="5308989" y="1850548"/>
        <a:ext cx="1592043" cy="1061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BD444D7-3AF0-4212-8E23-0BF89842F193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E8DBC86-CBAD-4811-B14B-66AEEE5C9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07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44D7-3AF0-4212-8E23-0BF89842F193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BC86-CBAD-4811-B14B-66AEEE5C9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17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44D7-3AF0-4212-8E23-0BF89842F193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BC86-CBAD-4811-B14B-66AEEE5C9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760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44D7-3AF0-4212-8E23-0BF89842F193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BC86-CBAD-4811-B14B-66AEEE5C9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884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44D7-3AF0-4212-8E23-0BF89842F193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BC86-CBAD-4811-B14B-66AEEE5C9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087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44D7-3AF0-4212-8E23-0BF89842F193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BC86-CBAD-4811-B14B-66AEEE5C9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004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44D7-3AF0-4212-8E23-0BF89842F193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BC86-CBAD-4811-B14B-66AEEE5C9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22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BD444D7-3AF0-4212-8E23-0BF89842F193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BC86-CBAD-4811-B14B-66AEEE5C9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437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BD444D7-3AF0-4212-8E23-0BF89842F193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BC86-CBAD-4811-B14B-66AEEE5C9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7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44D7-3AF0-4212-8E23-0BF89842F193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BC86-CBAD-4811-B14B-66AEEE5C9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54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44D7-3AF0-4212-8E23-0BF89842F193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BC86-CBAD-4811-B14B-66AEEE5C9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720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44D7-3AF0-4212-8E23-0BF89842F193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BC86-CBAD-4811-B14B-66AEEE5C9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88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44D7-3AF0-4212-8E23-0BF89842F193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BC86-CBAD-4811-B14B-66AEEE5C9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24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44D7-3AF0-4212-8E23-0BF89842F193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BC86-CBAD-4811-B14B-66AEEE5C9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1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44D7-3AF0-4212-8E23-0BF89842F193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BC86-CBAD-4811-B14B-66AEEE5C9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0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44D7-3AF0-4212-8E23-0BF89842F193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BC86-CBAD-4811-B14B-66AEEE5C9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435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44D7-3AF0-4212-8E23-0BF89842F193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BC86-CBAD-4811-B14B-66AEEE5C9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81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D444D7-3AF0-4212-8E23-0BF89842F193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E8DBC86-CBAD-4811-B14B-66AEEE5C9D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72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1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BC2E8-32AB-495A-9A8D-ADDBB3A9A9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Globalisering, mondiale problemen &amp; de EU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A7990E-9781-4CCE-A81A-428ADE68D8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Wereldburgerschap</a:t>
            </a:r>
          </a:p>
        </p:txBody>
      </p:sp>
    </p:spTree>
    <p:extLst>
      <p:ext uri="{BB962C8B-B14F-4D97-AF65-F5344CB8AC3E}">
        <p14:creationId xmlns:p14="http://schemas.microsoft.com/office/powerpoint/2010/main" val="4416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1259CA-154A-4043-B606-C154E88D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Oorlog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81FD74-3E48-4379-9281-B3C5B5474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Gewapende strijd tussen volkeren of staten</a:t>
            </a:r>
          </a:p>
          <a:p>
            <a:r>
              <a:rPr lang="nl-NL" dirty="0" smtClean="0"/>
              <a:t>Gevolgen </a:t>
            </a:r>
            <a:r>
              <a:rPr lang="nl-NL" dirty="0"/>
              <a:t>van oorlog</a:t>
            </a:r>
          </a:p>
          <a:p>
            <a:pPr lvl="1"/>
            <a:r>
              <a:rPr lang="nl-NL" dirty="0"/>
              <a:t>Er vallen slachtoffers</a:t>
            </a:r>
          </a:p>
          <a:p>
            <a:pPr lvl="1"/>
            <a:r>
              <a:rPr lang="nl-NL" dirty="0"/>
              <a:t>De economie stort in</a:t>
            </a:r>
          </a:p>
          <a:p>
            <a:pPr lvl="1"/>
            <a:r>
              <a:rPr lang="nl-NL" dirty="0"/>
              <a:t>In basisbehoeften kan niet worden voorzien</a:t>
            </a:r>
          </a:p>
          <a:p>
            <a:pPr lvl="1"/>
            <a:r>
              <a:rPr lang="nl-NL" dirty="0"/>
              <a:t>Mensen moeten vluchten</a:t>
            </a:r>
          </a:p>
          <a:p>
            <a:endParaRPr lang="nl-NL" dirty="0"/>
          </a:p>
          <a:p>
            <a:r>
              <a:rPr lang="nl-NL" dirty="0"/>
              <a:t>Burgeroorlog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9717C26-2744-4E48-A9D3-07DD93065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016" y="2603500"/>
            <a:ext cx="4170347" cy="23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59F82-7AB9-4CCF-93B0-23DF94989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Terrorisme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3C8175-EC76-4F2C-AA3B-1E2E12868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plegen van geweld met een politiek of religieus doel</a:t>
            </a:r>
          </a:p>
          <a:p>
            <a:endParaRPr lang="nl-NL" dirty="0"/>
          </a:p>
          <a:p>
            <a:r>
              <a:rPr lang="nl-NL" dirty="0"/>
              <a:t>Gevolgen terrorisme:</a:t>
            </a:r>
          </a:p>
          <a:p>
            <a:pPr lvl="1"/>
            <a:r>
              <a:rPr lang="nl-NL" dirty="0"/>
              <a:t>Burgers worden bang</a:t>
            </a:r>
          </a:p>
          <a:p>
            <a:pPr lvl="1"/>
            <a:r>
              <a:rPr lang="nl-NL" dirty="0"/>
              <a:t>Politici staan onder druk</a:t>
            </a:r>
          </a:p>
          <a:p>
            <a:pPr lvl="1"/>
            <a:r>
              <a:rPr lang="nl-NL" dirty="0"/>
              <a:t>Onschuldige burgers komen om</a:t>
            </a:r>
          </a:p>
          <a:p>
            <a:pPr lvl="1"/>
            <a:r>
              <a:rPr lang="nl-NL" dirty="0"/>
              <a:t>Bestrijding kost veel geld</a:t>
            </a:r>
          </a:p>
          <a:p>
            <a:pPr lvl="1"/>
            <a:r>
              <a:rPr lang="nl-NL" dirty="0"/>
              <a:t>De privacy van burgers komt onder druk te staan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A67517A-73BE-4BC9-AF46-B6BE2BEAB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319" y="2543684"/>
            <a:ext cx="3094095" cy="207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6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manieren van globalisering zijn er?</a:t>
            </a:r>
          </a:p>
          <a:p>
            <a:endParaRPr lang="nl-NL" dirty="0"/>
          </a:p>
          <a:p>
            <a:r>
              <a:rPr lang="nl-NL" dirty="0" smtClean="0"/>
              <a:t>Wat zijn voor- en nadelen van de Europese samenwerking?</a:t>
            </a:r>
          </a:p>
          <a:p>
            <a:endParaRPr lang="nl-NL" dirty="0"/>
          </a:p>
          <a:p>
            <a:r>
              <a:rPr lang="nl-NL" dirty="0" smtClean="0"/>
              <a:t>Wat voor soorten </a:t>
            </a:r>
            <a:r>
              <a:rPr lang="nl-NL" smtClean="0"/>
              <a:t>mondiale problemen zijn er?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02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B8C9D-6A4E-40C0-955C-DDCA5C871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Bezig met de opdrachten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3E41A2-CF1C-4B5F-A2A3-21ECF885A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Reis door de tijd moet deze week ingeleverd worden</a:t>
            </a:r>
          </a:p>
          <a:p>
            <a:r>
              <a:rPr lang="nl-NL" dirty="0" smtClean="0"/>
              <a:t>Beginnen met opdracht wereldburgerschap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08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1CDCF7-18DE-4AE8-8CAE-AA0EF525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AC140D-5E04-46CE-80D3-38B564F05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kan de verschillende manieren van globalisering opnoemen</a:t>
            </a:r>
          </a:p>
          <a:p>
            <a:endParaRPr lang="nl-NL" dirty="0"/>
          </a:p>
          <a:p>
            <a:r>
              <a:rPr lang="nl-NL" dirty="0"/>
              <a:t>Je kan de voor- en nadelen van de Europese samenwerking opnoemen</a:t>
            </a:r>
          </a:p>
          <a:p>
            <a:endParaRPr lang="nl-NL" dirty="0"/>
          </a:p>
          <a:p>
            <a:r>
              <a:rPr lang="nl-NL" dirty="0"/>
              <a:t>Je kan een opsomming geven van de verschillende mondiale problemen die op het moment afspelen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97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6A9C2-9BBE-441E-981B-C6FAF5D1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Globalisering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993D5E-0498-4FCC-8BDD-CA4A8082A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Landen over de hele wereld hebben steeds meer met elkaar te maken</a:t>
            </a:r>
          </a:p>
          <a:p>
            <a:r>
              <a:rPr lang="nl-NL" dirty="0"/>
              <a:t>3 manieren</a:t>
            </a:r>
          </a:p>
          <a:p>
            <a:pPr lvl="1"/>
            <a:r>
              <a:rPr lang="nl-NL" dirty="0"/>
              <a:t>Economisch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Politiek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Cultureel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CD48A7C-2AEC-4946-8D7E-8068D988B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294" y="2940004"/>
            <a:ext cx="1869511" cy="141689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50BD0E2-906E-4788-9B7C-43CA4FC0C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407" y="2725631"/>
            <a:ext cx="2091109" cy="117663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7E73EB-BC5F-43C1-B116-59EFB3FFF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279" y="3038204"/>
            <a:ext cx="2246542" cy="78159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6A89406-0E45-4B86-90DC-4166E9376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8270" y="3492839"/>
            <a:ext cx="4090771" cy="110956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FD58D84-9DC0-41E8-B40C-77A7867D6D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0489" y="4518897"/>
            <a:ext cx="1760037" cy="119531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3390A6D-C22B-4117-8B18-B0D3A1BCC2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0526" y="4400591"/>
            <a:ext cx="1143361" cy="163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BADE2-F66D-4040-B5A0-E382C328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Globalisering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8D411E-3E1F-429A-B7D4-1BD52565E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Internationale organisaties</a:t>
            </a:r>
          </a:p>
          <a:p>
            <a:pPr lvl="1"/>
            <a:r>
              <a:rPr lang="nl-NL" dirty="0"/>
              <a:t>Ngo’s (niet-gouvernementele organisaties)</a:t>
            </a:r>
          </a:p>
          <a:p>
            <a:pPr lvl="1"/>
            <a:r>
              <a:rPr lang="nl-NL" dirty="0"/>
              <a:t>Verenigde Naties (VN)</a:t>
            </a:r>
          </a:p>
          <a:p>
            <a:pPr lvl="1"/>
            <a:r>
              <a:rPr lang="nl-NL" dirty="0"/>
              <a:t>NAVO</a:t>
            </a:r>
          </a:p>
          <a:p>
            <a:pPr lvl="1"/>
            <a:r>
              <a:rPr lang="nl-NL" dirty="0"/>
              <a:t>Europese Unie (EU)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19E84F-1EA7-456C-97F7-C9F9D9119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590" y="1027906"/>
            <a:ext cx="4002719" cy="88854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C1D894D-897E-463A-BC0B-4BAE3D2C6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532" y="2290111"/>
            <a:ext cx="1776152" cy="150798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CE0BBCE-A73C-4A2A-816D-E618781C9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660" y="4039035"/>
            <a:ext cx="1805315" cy="135398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58A94F9-D8FA-409F-AB58-7FB6E8B82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0565" y="4671524"/>
            <a:ext cx="2022414" cy="134827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B727A4D-FE4E-4C3A-8B42-BD67E8305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3994" y="3950026"/>
            <a:ext cx="4110507" cy="144299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A994348-4684-463A-9AB3-1AE00A4CE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3648" y="1051708"/>
            <a:ext cx="1480777" cy="94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7E208-42D1-44AB-9D7E-71712F355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Europese Unie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CD18E5-95E0-45D8-9F01-C418BB68D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Begon als Europese Gemeenschap voor </a:t>
            </a:r>
            <a:br>
              <a:rPr lang="nl-NL" dirty="0"/>
            </a:br>
            <a:r>
              <a:rPr lang="nl-NL" dirty="0"/>
              <a:t>Kolen &amp; Staal (EGKS) in 1952</a:t>
            </a:r>
          </a:p>
          <a:p>
            <a:r>
              <a:rPr lang="nl-NL" dirty="0"/>
              <a:t>Sinds 1993 EU</a:t>
            </a:r>
          </a:p>
          <a:p>
            <a:r>
              <a:rPr lang="nl-NL" dirty="0"/>
              <a:t>Doel: </a:t>
            </a:r>
          </a:p>
          <a:p>
            <a:pPr lvl="1"/>
            <a:r>
              <a:rPr lang="nl-NL" dirty="0"/>
              <a:t>Economische samenwerking Europa</a:t>
            </a:r>
          </a:p>
          <a:p>
            <a:pPr lvl="1"/>
            <a:r>
              <a:rPr lang="nl-NL" dirty="0"/>
              <a:t>Nieuwe Europese oorlog voorkomen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59872F3-3CEE-4CE0-9639-F6EA60FD5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428" y="1774067"/>
            <a:ext cx="4785775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F6A5A5-AF53-4FBA-A0F4-D469114D7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Europese Unie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DDB4C7-AA34-4E06-BBBF-143B44139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Nederland en de EU</a:t>
            </a:r>
          </a:p>
          <a:p>
            <a:pPr lvl="1"/>
            <a:r>
              <a:rPr lang="nl-NL" dirty="0"/>
              <a:t>Europese wetten</a:t>
            </a:r>
          </a:p>
          <a:p>
            <a:pPr lvl="1"/>
            <a:r>
              <a:rPr lang="nl-NL" dirty="0"/>
              <a:t>Gemeenschappelijke handelsmarkt</a:t>
            </a:r>
          </a:p>
          <a:p>
            <a:pPr lvl="1"/>
            <a:r>
              <a:rPr lang="nl-NL" dirty="0"/>
              <a:t>Euro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171664-7992-4E4E-A94E-2E2C3581C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732" y="780952"/>
            <a:ext cx="4091210" cy="272222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2921BB7-3E5E-4EDE-A003-E0C992512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616" y="3929630"/>
            <a:ext cx="3530367" cy="23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919F03-DECE-4BBB-B768-D15B91D2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Europese Unie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7DC933-37D7-4825-822F-BA6F6381E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Europese </a:t>
            </a:r>
            <a:r>
              <a:rPr lang="nl-NL" dirty="0" smtClean="0"/>
              <a:t>integratie:</a:t>
            </a:r>
            <a:endParaRPr lang="nl-NL" dirty="0"/>
          </a:p>
          <a:p>
            <a:r>
              <a:rPr lang="nl-NL" dirty="0"/>
              <a:t>Het proces waarbij Europese landen steeds meer gaan samenwerken</a:t>
            </a:r>
          </a:p>
          <a:p>
            <a:r>
              <a:rPr lang="nl-NL" dirty="0"/>
              <a:t>Bijvoorbeeld</a:t>
            </a:r>
          </a:p>
          <a:p>
            <a:pPr lvl="1"/>
            <a:r>
              <a:rPr lang="nl-NL" dirty="0"/>
              <a:t>Steeds meer Europese regels</a:t>
            </a:r>
          </a:p>
          <a:p>
            <a:pPr lvl="1"/>
            <a:r>
              <a:rPr lang="nl-NL" dirty="0"/>
              <a:t>Geen grenscontroles tussen lidstaten</a:t>
            </a:r>
          </a:p>
          <a:p>
            <a:pPr lvl="1"/>
            <a:r>
              <a:rPr lang="nl-NL" dirty="0"/>
              <a:t>De Euro</a:t>
            </a:r>
          </a:p>
          <a:p>
            <a:pPr lvl="1"/>
            <a:r>
              <a:rPr lang="nl-NL" dirty="0"/>
              <a:t>Steeds meer mensen die in een ander EU-land wonen of werken</a:t>
            </a:r>
          </a:p>
          <a:p>
            <a:pPr lvl="1"/>
            <a:endParaRPr lang="nl-NL" dirty="0"/>
          </a:p>
          <a:p>
            <a:r>
              <a:rPr lang="nl-NL" dirty="0"/>
              <a:t>Argumenten voor en tegen?</a:t>
            </a:r>
          </a:p>
        </p:txBody>
      </p:sp>
    </p:spTree>
    <p:extLst>
      <p:ext uri="{BB962C8B-B14F-4D97-AF65-F5344CB8AC3E}">
        <p14:creationId xmlns:p14="http://schemas.microsoft.com/office/powerpoint/2010/main" val="32152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73EF2-C20B-48D0-943F-6CF8FC4A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Mondiale problemen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81EF8E-ACE2-42F6-84E6-1076ACF1F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Problemen waar verschillende landen mee te maken hebben</a:t>
            </a:r>
          </a:p>
          <a:p>
            <a:r>
              <a:rPr lang="nl-NL" dirty="0"/>
              <a:t>Bijvoorbeeld:</a:t>
            </a:r>
          </a:p>
          <a:p>
            <a:pPr lvl="1"/>
            <a:r>
              <a:rPr lang="nl-NL" dirty="0"/>
              <a:t>Klimaatverandering</a:t>
            </a:r>
          </a:p>
          <a:p>
            <a:pPr lvl="1"/>
            <a:r>
              <a:rPr lang="nl-NL" dirty="0"/>
              <a:t>Vluchtelingen</a:t>
            </a:r>
          </a:p>
          <a:p>
            <a:pPr lvl="1"/>
            <a:r>
              <a:rPr lang="nl-NL" dirty="0"/>
              <a:t>Oorlog</a:t>
            </a:r>
          </a:p>
          <a:p>
            <a:pPr lvl="1"/>
            <a:r>
              <a:rPr lang="nl-NL" dirty="0"/>
              <a:t>Terrorisme</a:t>
            </a:r>
          </a:p>
          <a:p>
            <a:endParaRPr lang="nl-NL" dirty="0"/>
          </a:p>
          <a:p>
            <a:r>
              <a:rPr lang="nl-NL" dirty="0"/>
              <a:t>Landen moeten samenwerken aan oplossingen</a:t>
            </a:r>
          </a:p>
          <a:p>
            <a:pPr lvl="1"/>
            <a:r>
              <a:rPr lang="nl-NL" dirty="0"/>
              <a:t>Internationaal verdrag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899AC3-AB15-45E3-8A89-F04476398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865" y="3256870"/>
            <a:ext cx="5807767" cy="113564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1E21300-C425-425C-8DDA-2A3EAD47E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240" y="5503887"/>
            <a:ext cx="8303472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9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E05FC-1CCE-4F19-9CD4-B6B41084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Mondiale problemen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6B7FE7-4BB3-4021-A338-A98005D15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Milieuvervuiling</a:t>
            </a:r>
          </a:p>
          <a:p>
            <a:pPr lvl="1"/>
            <a:r>
              <a:rPr lang="nl-NL" dirty="0"/>
              <a:t>Aantasting van het milieu door activiteiten van mensen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Klimaatverandering</a:t>
            </a:r>
          </a:p>
          <a:p>
            <a:pPr lvl="1"/>
            <a:r>
              <a:rPr lang="nl-NL" dirty="0"/>
              <a:t>De stijging van de gemiddelde temperatuur op aarde en de gevolgen daarvan voor het klimaat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AA1478-114B-451D-8493-2EA7E4C10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779" y="3313649"/>
            <a:ext cx="1950772" cy="126086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A6228B3-BE4E-4978-B144-1FD142D18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974" y="3313649"/>
            <a:ext cx="1883315" cy="126086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ADAFCF5-4496-47A5-81E4-CC5BCF28F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162" y="3293143"/>
            <a:ext cx="1889319" cy="1260864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12FF129-7EDD-4DB2-85BF-C292D41372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768911"/>
              </p:ext>
            </p:extLst>
          </p:nvPr>
        </p:nvGraphicFramePr>
        <p:xfrm>
          <a:off x="574723" y="3777241"/>
          <a:ext cx="7433892" cy="4762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8" name="Groep 7">
            <a:extLst>
              <a:ext uri="{FF2B5EF4-FFF2-40B4-BE49-F238E27FC236}">
                <a16:creationId xmlns:a16="http://schemas.microsoft.com/office/drawing/2014/main" id="{F20C5FD2-14C2-4A87-B23A-0D9CE1E99459}"/>
              </a:ext>
            </a:extLst>
          </p:cNvPr>
          <p:cNvGrpSpPr/>
          <p:nvPr/>
        </p:nvGrpSpPr>
        <p:grpSpPr>
          <a:xfrm>
            <a:off x="7742142" y="5636603"/>
            <a:ext cx="2664713" cy="1072840"/>
            <a:chOff x="5224462" y="2129102"/>
            <a:chExt cx="2901156" cy="1160462"/>
          </a:xfrm>
        </p:grpSpPr>
        <p:sp>
          <p:nvSpPr>
            <p:cNvPr id="9" name="Pijl: punthaak 8">
              <a:extLst>
                <a:ext uri="{FF2B5EF4-FFF2-40B4-BE49-F238E27FC236}">
                  <a16:creationId xmlns:a16="http://schemas.microsoft.com/office/drawing/2014/main" id="{B6DE2A6C-A160-4A93-8849-CF5A74289D59}"/>
                </a:ext>
              </a:extLst>
            </p:cNvPr>
            <p:cNvSpPr/>
            <p:nvPr/>
          </p:nvSpPr>
          <p:spPr>
            <a:xfrm>
              <a:off x="5224462" y="2129102"/>
              <a:ext cx="2901156" cy="116046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ijl: punthaak 4">
              <a:extLst>
                <a:ext uri="{FF2B5EF4-FFF2-40B4-BE49-F238E27FC236}">
                  <a16:creationId xmlns:a16="http://schemas.microsoft.com/office/drawing/2014/main" id="{BE6AFF54-CF6B-4DA2-A869-9A8567D01091}"/>
                </a:ext>
              </a:extLst>
            </p:cNvPr>
            <p:cNvSpPr txBox="1"/>
            <p:nvPr/>
          </p:nvSpPr>
          <p:spPr>
            <a:xfrm>
              <a:off x="5804693" y="2129102"/>
              <a:ext cx="1740694" cy="1160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020" tIns="52007" rIns="52007" bIns="52007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3900" kern="1200"/>
            </a:p>
          </p:txBody>
        </p:sp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id="{3595A401-68BE-488F-BB76-EC6BD3E4F52C}"/>
              </a:ext>
            </a:extLst>
          </p:cNvPr>
          <p:cNvSpPr txBox="1"/>
          <p:nvPr/>
        </p:nvSpPr>
        <p:spPr>
          <a:xfrm>
            <a:off x="8275084" y="5636603"/>
            <a:ext cx="1667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Overstromingen en extreme weersomstandigheden</a:t>
            </a:r>
          </a:p>
        </p:txBody>
      </p:sp>
    </p:spTree>
    <p:extLst>
      <p:ext uri="{BB962C8B-B14F-4D97-AF65-F5344CB8AC3E}">
        <p14:creationId xmlns:p14="http://schemas.microsoft.com/office/powerpoint/2010/main" val="6538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94</TotalTime>
  <Words>309</Words>
  <Application>Microsoft Office PowerPoint</Application>
  <PresentationFormat>Breedbeeld</PresentationFormat>
  <Paragraphs>94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Ion-directiekamer</vt:lpstr>
      <vt:lpstr>Globalisering, mondiale problemen &amp; de EU</vt:lpstr>
      <vt:lpstr>Leerdoelen</vt:lpstr>
      <vt:lpstr>Globalisering</vt:lpstr>
      <vt:lpstr>Globalisering</vt:lpstr>
      <vt:lpstr>Europese Unie</vt:lpstr>
      <vt:lpstr>Europese Unie</vt:lpstr>
      <vt:lpstr>Europese Unie</vt:lpstr>
      <vt:lpstr>Mondiale problemen</vt:lpstr>
      <vt:lpstr>Mondiale problemen</vt:lpstr>
      <vt:lpstr>Oorlog</vt:lpstr>
      <vt:lpstr>Terrorisme</vt:lpstr>
      <vt:lpstr>Herhaling</vt:lpstr>
      <vt:lpstr>Bezig met de opdrachten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Globalisering, mondiale problemen &amp; de EU</dc:title>
  <dc:creator>Dennis van der Wal</dc:creator>
  <cp:lastModifiedBy>Dennis van der Wal</cp:lastModifiedBy>
  <cp:revision>7</cp:revision>
  <dcterms:created xsi:type="dcterms:W3CDTF">2018-12-16T13:43:05Z</dcterms:created>
  <dcterms:modified xsi:type="dcterms:W3CDTF">2019-01-07T10:13:03Z</dcterms:modified>
</cp:coreProperties>
</file>